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76" r:id="rId8"/>
    <p:sldId id="275" r:id="rId9"/>
    <p:sldId id="277" r:id="rId10"/>
    <p:sldId id="284" r:id="rId11"/>
    <p:sldId id="287" r:id="rId12"/>
    <p:sldId id="285" r:id="rId13"/>
    <p:sldId id="289" r:id="rId14"/>
    <p:sldId id="286" r:id="rId15"/>
    <p:sldId id="290" r:id="rId16"/>
    <p:sldId id="292" r:id="rId17"/>
    <p:sldId id="293" r:id="rId18"/>
    <p:sldId id="278" r:id="rId19"/>
    <p:sldId id="281" r:id="rId20"/>
    <p:sldId id="282" r:id="rId21"/>
    <p:sldId id="283" r:id="rId22"/>
    <p:sldId id="280" r:id="rId23"/>
    <p:sldId id="279" r:id="rId24"/>
    <p:sldId id="291" r:id="rId25"/>
    <p:sldId id="273" r:id="rId26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타이틀" id="{B3315DB2-4CBA-48E6-8930-0704CC329B45}">
          <p14:sldIdLst>
            <p14:sldId id="256"/>
          </p14:sldIdLst>
        </p14:section>
        <p14:section name="목차" id="{F36908A7-8486-4AE9-823C-042A7244DF9A}">
          <p14:sldIdLst>
            <p14:sldId id="257"/>
          </p14:sldIdLst>
        </p14:section>
        <p14:section name="Team" id="{B6D1DFEF-2871-4999-9E8F-FC00F1150954}">
          <p14:sldIdLst>
            <p14:sldId id="258"/>
          </p14:sldIdLst>
        </p14:section>
        <p14:section name="Project" id="{8FE8F984-E0E5-4D8B-B0E9-99D88B065952}">
          <p14:sldIdLst>
            <p14:sldId id="259"/>
          </p14:sldIdLst>
        </p14:section>
        <p14:section name="Goal" id="{A509F623-FE8E-42FF-B02B-AAC954ECE8BB}">
          <p14:sldIdLst>
            <p14:sldId id="260"/>
          </p14:sldIdLst>
        </p14:section>
        <p14:section name="Idea" id="{65B013CB-C74B-4EFD-BF98-C08D79C8CC7D}">
          <p14:sldIdLst>
            <p14:sldId id="261"/>
          </p14:sldIdLst>
        </p14:section>
        <p14:section name="Initial Algorithm" id="{96347C14-456C-4200-A201-8B53315BCDD3}">
          <p14:sldIdLst>
            <p14:sldId id="276"/>
            <p14:sldId id="275"/>
            <p14:sldId id="277"/>
          </p14:sldIdLst>
        </p14:section>
        <p14:section name="Final Algorithm" id="{70230A59-C329-4BB0-AA5C-000568B39C7E}">
          <p14:sldIdLst>
            <p14:sldId id="284"/>
            <p14:sldId id="287"/>
            <p14:sldId id="285"/>
            <p14:sldId id="289"/>
            <p14:sldId id="286"/>
            <p14:sldId id="290"/>
          </p14:sldIdLst>
        </p14:section>
        <p14:section name="Flask" id="{9C9C4775-FE0E-43B9-ABDA-0EB2F1DFE140}">
          <p14:sldIdLst>
            <p14:sldId id="292"/>
            <p14:sldId id="293"/>
          </p14:sldIdLst>
        </p14:section>
        <p14:section name="Appendix1" id="{F2846F2E-C7FF-4586-ACDA-4E063B4AC9B9}">
          <p14:sldIdLst>
            <p14:sldId id="278"/>
          </p14:sldIdLst>
        </p14:section>
        <p14:section name="Appendix2" id="{282AD00A-7A20-423B-820B-44A3E2CF69CB}">
          <p14:sldIdLst>
            <p14:sldId id="281"/>
            <p14:sldId id="282"/>
            <p14:sldId id="283"/>
          </p14:sldIdLst>
        </p14:section>
        <p14:section name="Appendix3" id="{ABC86A26-51E8-4FD0-A5C3-DAB3A84699B1}">
          <p14:sldIdLst>
            <p14:sldId id="280"/>
            <p14:sldId id="279"/>
          </p14:sldIdLst>
        </p14:section>
        <p14:section name="Appendix4" id="{8B9095F5-FD1F-4598-AB28-5500D652616A}">
          <p14:sldIdLst>
            <p14:sldId id="291"/>
          </p14:sldIdLst>
        </p14:section>
        <p14:section name="End" id="{6860E644-973F-4518-952F-D93B15728819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616" autoAdjust="0"/>
  </p:normalViewPr>
  <p:slideViewPr>
    <p:cSldViewPr snapToGrid="0">
      <p:cViewPr varScale="1">
        <p:scale>
          <a:sx n="53" d="100"/>
          <a:sy n="53" d="100"/>
        </p:scale>
        <p:origin x="80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48.jpeg>
</file>

<file path=ppt/media/image49.pn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pn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pn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png>
</file>

<file path=ppt/media/image8.png>
</file>

<file path=ppt/media/image9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1" name="Shape 1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9689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228600" indent="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228600" indent="45720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228600" indent="91440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228600" indent="137160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228600" indent="182880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indent="-342900">
              <a:buChar char="•"/>
            </a:lvl1pPr>
            <a:lvl2pPr indent="-342900"/>
            <a:lvl3pPr indent="-342900"/>
            <a:lvl4pPr indent="-342900"/>
            <a:lvl5pPr indent="-342900"/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9"/>
          </a:xfrm>
          <a:prstGeom prst="rect">
            <a:avLst/>
          </a:prstGeom>
        </p:spPr>
        <p:txBody>
          <a:bodyPr anchor="b"/>
          <a:lstStyle>
            <a:lvl1pPr marL="228600" indent="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228600" indent="4572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228600" indent="9144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228600" indent="13716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228600" indent="18288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indent="-406400">
              <a:spcBef>
                <a:spcPts val="600"/>
              </a:spcBef>
              <a:buSzPts val="2800"/>
              <a:defRPr sz="2800"/>
            </a:lvl1pPr>
            <a:lvl2pPr indent="-406400">
              <a:spcBef>
                <a:spcPts val="600"/>
              </a:spcBef>
              <a:buSzPts val="2800"/>
              <a:defRPr sz="2800"/>
            </a:lvl2pPr>
            <a:lvl3pPr indent="-406400">
              <a:spcBef>
                <a:spcPts val="600"/>
              </a:spcBef>
              <a:buSzPts val="2800"/>
              <a:defRPr sz="2800"/>
            </a:lvl3pPr>
            <a:lvl4pPr indent="-406400">
              <a:spcBef>
                <a:spcPts val="600"/>
              </a:spcBef>
              <a:buSzPts val="2800"/>
              <a:defRPr sz="2800"/>
            </a:lvl4pPr>
            <a:lvl5pPr indent="-406400">
              <a:spcBef>
                <a:spcPts val="600"/>
              </a:spcBef>
              <a:buSzPts val="2800"/>
              <a:defRPr sz="2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228600" indent="0">
              <a:spcBef>
                <a:spcPts val="500"/>
              </a:spcBef>
              <a:buClrTx/>
              <a:buSzTx/>
              <a:buFontTx/>
              <a:buNone/>
              <a:defRPr sz="2400" b="1"/>
            </a:lvl1pPr>
            <a:lvl2pPr marL="228600" indent="457200">
              <a:spcBef>
                <a:spcPts val="500"/>
              </a:spcBef>
              <a:buClrTx/>
              <a:buSzTx/>
              <a:buFontTx/>
              <a:buNone/>
              <a:defRPr sz="2400" b="1"/>
            </a:lvl2pPr>
            <a:lvl3pPr marL="228600" indent="914400">
              <a:spcBef>
                <a:spcPts val="500"/>
              </a:spcBef>
              <a:buClrTx/>
              <a:buSzTx/>
              <a:buFontTx/>
              <a:buNone/>
              <a:defRPr sz="2400" b="1"/>
            </a:lvl3pPr>
            <a:lvl4pPr marL="228600" indent="1371600">
              <a:spcBef>
                <a:spcPts val="500"/>
              </a:spcBef>
              <a:buClrTx/>
              <a:buSzTx/>
              <a:buFontTx/>
              <a:buNone/>
              <a:defRPr sz="2400" b="1"/>
            </a:lvl4pPr>
            <a:lvl5pPr marL="228600" indent="1828800">
              <a:spcBef>
                <a:spcPts val="500"/>
              </a:spcBef>
              <a:buClrTx/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Google Shape;28;p18"/>
          <p:cNvSpPr txBox="1">
            <a:spLocks noGrp="1"/>
          </p:cNvSpPr>
          <p:nvPr>
            <p:ph type="body" sz="quarter" idx="21"/>
          </p:nvPr>
        </p:nvSpPr>
        <p:spPr>
          <a:xfrm>
            <a:off x="4645025" y="1535112"/>
            <a:ext cx="4041775" cy="639764"/>
          </a:xfrm>
          <a:prstGeom prst="rect">
            <a:avLst/>
          </a:prstGeom>
        </p:spPr>
        <p:txBody>
          <a:bodyPr anchor="b"/>
          <a:lstStyle/>
          <a:p>
            <a:pPr indent="-342900"/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5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indent="-342900"/>
            <a:lvl2pPr indent="-342900"/>
            <a:lvl3pPr indent="-342900"/>
            <a:lvl4pPr indent="-342900"/>
            <a:lvl5pPr indent="-342900"/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Google Shape;38;p21"/>
          <p:cNvSpPr txBox="1">
            <a:spLocks noGrp="1"/>
          </p:cNvSpPr>
          <p:nvPr>
            <p:ph type="body" sz="quarter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 indent="-342900"/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2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제목 텍스트</a:t>
            </a:r>
          </a:p>
        </p:txBody>
      </p:sp>
      <p:sp>
        <p:nvSpPr>
          <p:cNvPr id="83" name="Google Shape;42;p22"/>
          <p:cNvSpPr>
            <a:spLocks noGrp="1"/>
          </p:cNvSpPr>
          <p:nvPr>
            <p:ph type="pic" sz="quarter" idx="21"/>
          </p:nvPr>
        </p:nvSpPr>
        <p:spPr>
          <a:xfrm>
            <a:off x="1792288" y="612775"/>
            <a:ext cx="5486402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2" cy="804864"/>
          </a:xfrm>
          <a:prstGeom prst="rect">
            <a:avLst/>
          </a:prstGeom>
        </p:spPr>
        <p:txBody>
          <a:bodyPr/>
          <a:lstStyle>
            <a:lvl1pPr marL="228600" indent="0">
              <a:spcBef>
                <a:spcPts val="300"/>
              </a:spcBef>
              <a:buClrTx/>
              <a:buSzTx/>
              <a:buFontTx/>
              <a:buNone/>
              <a:defRPr sz="1400"/>
            </a:lvl1pPr>
            <a:lvl2pPr marL="228600" indent="457200">
              <a:spcBef>
                <a:spcPts val="300"/>
              </a:spcBef>
              <a:buClrTx/>
              <a:buSzTx/>
              <a:buFontTx/>
              <a:buNone/>
              <a:defRPr sz="1400"/>
            </a:lvl2pPr>
            <a:lvl3pPr marL="228600" indent="914400">
              <a:spcBef>
                <a:spcPts val="300"/>
              </a:spcBef>
              <a:buClrTx/>
              <a:buSzTx/>
              <a:buFontTx/>
              <a:buNone/>
              <a:defRPr sz="1400"/>
            </a:lvl3pPr>
            <a:lvl4pPr marL="228600" indent="1371600">
              <a:spcBef>
                <a:spcPts val="300"/>
              </a:spcBef>
              <a:buClrTx/>
              <a:buSzTx/>
              <a:buFontTx/>
              <a:buNone/>
              <a:defRPr sz="1400"/>
            </a:lvl4pPr>
            <a:lvl5pPr marL="228600" indent="1828800">
              <a:spcBef>
                <a:spcPts val="300"/>
              </a:spcBef>
              <a:buClrTx/>
              <a:buSzTx/>
              <a:buFontTx/>
              <a:buNone/>
              <a:defRPr sz="1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8428216" y="6414780"/>
            <a:ext cx="258585" cy="248265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572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9144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3716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8288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860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7432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2004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576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1148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it-in-volume/Fit-In-Volum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slide" Target="slide2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" Target="slide2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2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7.png"/><Relationship Id="rId4" Type="http://schemas.openxmlformats.org/officeDocument/2006/relationships/hyperlink" Target="https://github.com/Fit-in-volume/Fit-In-Volume/tree/main/Flask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8.png"/><Relationship Id="rId4" Type="http://schemas.openxmlformats.org/officeDocument/2006/relationships/hyperlink" Target="https://github.com/Fit-in-volume/Fit-In-Volume/tree/main/Flask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jpeg"/><Relationship Id="rId3" Type="http://schemas.openxmlformats.org/officeDocument/2006/relationships/image" Target="../media/image40.jpeg"/><Relationship Id="rId7" Type="http://schemas.openxmlformats.org/officeDocument/2006/relationships/image" Target="../media/image44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jpeg"/><Relationship Id="rId5" Type="http://schemas.openxmlformats.org/officeDocument/2006/relationships/image" Target="../media/image42.jpeg"/><Relationship Id="rId4" Type="http://schemas.openxmlformats.org/officeDocument/2006/relationships/image" Target="../media/image41.jpeg"/><Relationship Id="rId9" Type="http://schemas.openxmlformats.org/officeDocument/2006/relationships/slide" Target="slide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jpeg"/><Relationship Id="rId13" Type="http://schemas.openxmlformats.org/officeDocument/2006/relationships/slide" Target="slide12.xml"/><Relationship Id="rId3" Type="http://schemas.openxmlformats.org/officeDocument/2006/relationships/image" Target="../media/image53.jpeg"/><Relationship Id="rId7" Type="http://schemas.openxmlformats.org/officeDocument/2006/relationships/image" Target="../media/image57.jpeg"/><Relationship Id="rId12" Type="http://schemas.openxmlformats.org/officeDocument/2006/relationships/image" Target="../media/image61.jpeg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jpeg"/><Relationship Id="rId11" Type="http://schemas.openxmlformats.org/officeDocument/2006/relationships/image" Target="../media/image60.jpeg"/><Relationship Id="rId5" Type="http://schemas.openxmlformats.org/officeDocument/2006/relationships/image" Target="../media/image55.jpeg"/><Relationship Id="rId10" Type="http://schemas.openxmlformats.org/officeDocument/2006/relationships/hyperlink" Target="https://github.com/Fit-in-volume/Fit-In-Volume/tree/main/imgs" TargetMode="External"/><Relationship Id="rId4" Type="http://schemas.openxmlformats.org/officeDocument/2006/relationships/image" Target="../media/image54.jpeg"/><Relationship Id="rId9" Type="http://schemas.openxmlformats.org/officeDocument/2006/relationships/image" Target="../media/image59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jpeg"/><Relationship Id="rId13" Type="http://schemas.openxmlformats.org/officeDocument/2006/relationships/image" Target="../media/image73.jpeg"/><Relationship Id="rId3" Type="http://schemas.openxmlformats.org/officeDocument/2006/relationships/image" Target="../media/image63.jpeg"/><Relationship Id="rId7" Type="http://schemas.openxmlformats.org/officeDocument/2006/relationships/image" Target="../media/image67.jpeg"/><Relationship Id="rId12" Type="http://schemas.openxmlformats.org/officeDocument/2006/relationships/image" Target="../media/image72.jpeg"/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jpeg"/><Relationship Id="rId11" Type="http://schemas.openxmlformats.org/officeDocument/2006/relationships/image" Target="../media/image71.jpeg"/><Relationship Id="rId5" Type="http://schemas.openxmlformats.org/officeDocument/2006/relationships/image" Target="../media/image65.jpeg"/><Relationship Id="rId15" Type="http://schemas.openxmlformats.org/officeDocument/2006/relationships/slide" Target="slide12.xml"/><Relationship Id="rId10" Type="http://schemas.openxmlformats.org/officeDocument/2006/relationships/image" Target="../media/image70.jpeg"/><Relationship Id="rId4" Type="http://schemas.openxmlformats.org/officeDocument/2006/relationships/image" Target="../media/image64.jpeg"/><Relationship Id="rId9" Type="http://schemas.openxmlformats.org/officeDocument/2006/relationships/image" Target="../media/image69.jpeg"/><Relationship Id="rId14" Type="http://schemas.openxmlformats.org/officeDocument/2006/relationships/hyperlink" Target="https://github.com/Fit-in-volume/Fit-In-Volume/tree/main/imgs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eg"/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.jpeg"/><Relationship Id="rId4" Type="http://schemas.openxmlformats.org/officeDocument/2006/relationships/image" Target="../media/image76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1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49;p1" descr="Google Shape;49;p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317" y="3754425"/>
            <a:ext cx="7302063" cy="10285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Google Shape;50;p1" descr="Google Shape;50;p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038" y="4879849"/>
            <a:ext cx="2800988" cy="163139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3976C6-EDD0-4D80-B8C5-496411FC1D3E}"/>
              </a:ext>
            </a:extLst>
          </p:cNvPr>
          <p:cNvSpPr/>
          <p:nvPr/>
        </p:nvSpPr>
        <p:spPr>
          <a:xfrm>
            <a:off x="5274038" y="5299364"/>
            <a:ext cx="1022853" cy="374072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BB22C875-46C3-F3DC-D041-4BFA9BD6C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7269690" cy="1143001"/>
          </a:xfrm>
        </p:spPr>
        <p:txBody>
          <a:bodyPr>
            <a:normAutofit/>
          </a:bodyPr>
          <a:lstStyle/>
          <a:p>
            <a:pPr algn="l"/>
            <a:r>
              <a:rPr lang="en-US" altLang="ko-KR" sz="3600" b="1" dirty="0"/>
              <a:t>Final code</a:t>
            </a:r>
            <a:endParaRPr lang="ko-KR" altLang="en-US" sz="36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AB6735-985A-C612-A757-051FE7500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831" y="3520220"/>
            <a:ext cx="4483330" cy="454683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5E1BA55-02A6-EB9E-79BD-1984C4F1B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188" y="2645228"/>
            <a:ext cx="8158110" cy="74505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626A1A0-5FBD-2F17-7B0F-83FB6B09C8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496" y="105735"/>
            <a:ext cx="9376531" cy="23705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03DEEC-89F6-7FBC-0447-BAF4730D1FF3}"/>
              </a:ext>
            </a:extLst>
          </p:cNvPr>
          <p:cNvSpPr txBox="1"/>
          <p:nvPr/>
        </p:nvSpPr>
        <p:spPr>
          <a:xfrm>
            <a:off x="14022504" y="1109862"/>
            <a:ext cx="3960696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상품 외곽선을 그리는 함수</a:t>
            </a:r>
            <a:endParaRPr lang="en-US" altLang="ko-K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리스트의 마지막 값을 리턴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392BD-C38D-ED82-648A-957921CD8C9F}"/>
              </a:ext>
            </a:extLst>
          </p:cNvPr>
          <p:cNvSpPr txBox="1"/>
          <p:nvPr/>
        </p:nvSpPr>
        <p:spPr>
          <a:xfrm>
            <a:off x="15515772" y="5816525"/>
            <a:ext cx="2772228" cy="11079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마커를 찾고 상품의 가로와 세로를 구하는 함수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B1DD74-14CD-6BB7-C6C4-A12B5AC5A3F6}"/>
              </a:ext>
            </a:extLst>
          </p:cNvPr>
          <p:cNvSpPr txBox="1"/>
          <p:nvPr/>
        </p:nvSpPr>
        <p:spPr>
          <a:xfrm>
            <a:off x="1833264" y="8556951"/>
            <a:ext cx="4864464" cy="11079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이미지의 </a:t>
            </a:r>
            <a:r>
              <a:rPr kumimoji="0" lang="en-US" altLang="ko-KR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2/3</a:t>
            </a: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을 잘라 왼쪽에는 상품</a:t>
            </a:r>
            <a:r>
              <a:rPr kumimoji="0" lang="en-US" altLang="ko-KR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, </a:t>
            </a: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오른쪽에는 마커로 인식하도록 하는 함수</a:t>
            </a:r>
          </a:p>
        </p:txBody>
      </p:sp>
    </p:spTree>
    <p:extLst>
      <p:ext uri="{BB962C8B-B14F-4D97-AF65-F5344CB8AC3E}">
        <p14:creationId xmlns:p14="http://schemas.microsoft.com/office/powerpoint/2010/main" val="397569195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86E4B-665D-F88D-3985-6C7DA38AB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7269690" cy="1143001"/>
          </a:xfrm>
        </p:spPr>
        <p:txBody>
          <a:bodyPr>
            <a:normAutofit/>
          </a:bodyPr>
          <a:lstStyle/>
          <a:p>
            <a:pPr algn="l"/>
            <a:r>
              <a:rPr lang="en-US" altLang="ko-KR" sz="3600" b="1" dirty="0"/>
              <a:t>Final code</a:t>
            </a:r>
            <a:endParaRPr lang="ko-KR" altLang="en-US" sz="36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6CC14FB-2A77-3531-21F9-DB1C01226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806" y="5593443"/>
            <a:ext cx="13132475" cy="374669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3BC5AA4-56C6-6D31-413E-E172C4F00C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523" y="1417639"/>
            <a:ext cx="8611043" cy="31370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54860C-DC5A-99C7-B85C-966169B02D8F}"/>
              </a:ext>
            </a:extLst>
          </p:cNvPr>
          <p:cNvSpPr txBox="1"/>
          <p:nvPr/>
        </p:nvSpPr>
        <p:spPr>
          <a:xfrm>
            <a:off x="6073071" y="4624305"/>
            <a:ext cx="7483272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직사각형의 가로</a:t>
            </a:r>
            <a:r>
              <a:rPr kumimoji="0" lang="en-US" altLang="ko-KR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, </a:t>
            </a: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세로</a:t>
            </a:r>
            <a:r>
              <a:rPr kumimoji="0" lang="en-US" altLang="ko-KR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, </a:t>
            </a: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높이를 구하는 함수 </a:t>
            </a:r>
            <a:endParaRPr kumimoji="0" lang="en-US" altLang="ko-KR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원기둥의 원주</a:t>
            </a:r>
            <a:r>
              <a:rPr kumimoji="0" lang="en-US" altLang="ko-KR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, </a:t>
            </a: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지름</a:t>
            </a:r>
            <a:r>
              <a:rPr kumimoji="0" lang="en-US" altLang="ko-KR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(</a:t>
            </a: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가로</a:t>
            </a:r>
            <a:r>
              <a:rPr kumimoji="0" lang="en-US" altLang="ko-KR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), </a:t>
            </a: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세로를 구하는 함수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F473A3-9FE7-EB4B-93FB-EA334BBA520E}"/>
              </a:ext>
            </a:extLst>
          </p:cNvPr>
          <p:cNvSpPr txBox="1"/>
          <p:nvPr/>
        </p:nvSpPr>
        <p:spPr>
          <a:xfrm>
            <a:off x="6821714" y="9538773"/>
            <a:ext cx="4644571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조건문을 통해 각 함수를 불러옴</a:t>
            </a:r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EF440FA4-5871-DE20-B703-68AF8B833FB3}"/>
              </a:ext>
            </a:extLst>
          </p:cNvPr>
          <p:cNvSpPr txBox="1"/>
          <p:nvPr/>
        </p:nvSpPr>
        <p:spPr>
          <a:xfrm>
            <a:off x="11930743" y="9600328"/>
            <a:ext cx="5907314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https://github.com/Fit-in-volume/Fit-In-Volume</a:t>
            </a:r>
            <a:endParaRPr kumimoji="0" lang="ko-KR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843780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7CDF4B31-9105-E6A6-1D19-6C70508009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lang="en-US" altLang="ko-KR" dirty="0"/>
              <a:t>Final code r</a:t>
            </a:r>
            <a:r>
              <a:rPr lang="en-US" dirty="0"/>
              <a:t>esults</a:t>
            </a:r>
            <a:endParaRPr dirty="0"/>
          </a:p>
        </p:txBody>
      </p:sp>
      <p:sp>
        <p:nvSpPr>
          <p:cNvPr id="6" name="TextBox 5">
            <a:hlinkClick r:id="rId2" action="ppaction://hlinksldjump"/>
            <a:extLst>
              <a:ext uri="{FF2B5EF4-FFF2-40B4-BE49-F238E27FC236}">
                <a16:creationId xmlns:a16="http://schemas.microsoft.com/office/drawing/2014/main" id="{17F97701-C436-0EF8-834C-C4E01F44A71D}"/>
              </a:ext>
            </a:extLst>
          </p:cNvPr>
          <p:cNvSpPr txBox="1"/>
          <p:nvPr/>
        </p:nvSpPr>
        <p:spPr>
          <a:xfrm>
            <a:off x="8469085" y="9143999"/>
            <a:ext cx="298949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Appendix3</a:t>
            </a:r>
            <a:endParaRPr kumimoji="0" lang="ko-KR" altLang="en-US" sz="2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FC00D7B-B047-60CF-B9A4-4C23215F80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603" y="1758776"/>
            <a:ext cx="13500794" cy="676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15709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7CDF4B31-9105-E6A6-1D19-6C70508009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lang="en-US" altLang="ko-KR" dirty="0"/>
              <a:t>Final code r</a:t>
            </a:r>
            <a:r>
              <a:rPr lang="en-US" dirty="0"/>
              <a:t>esults</a:t>
            </a:r>
            <a:endParaRPr dirty="0"/>
          </a:p>
        </p:txBody>
      </p:sp>
      <p:sp>
        <p:nvSpPr>
          <p:cNvPr id="6" name="TextBox 5">
            <a:hlinkClick r:id="rId2" action="ppaction://hlinksldjump"/>
            <a:extLst>
              <a:ext uri="{FF2B5EF4-FFF2-40B4-BE49-F238E27FC236}">
                <a16:creationId xmlns:a16="http://schemas.microsoft.com/office/drawing/2014/main" id="{17F97701-C436-0EF8-834C-C4E01F44A71D}"/>
              </a:ext>
            </a:extLst>
          </p:cNvPr>
          <p:cNvSpPr txBox="1"/>
          <p:nvPr/>
        </p:nvSpPr>
        <p:spPr>
          <a:xfrm>
            <a:off x="8469085" y="9143999"/>
            <a:ext cx="298949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Appendix3</a:t>
            </a:r>
            <a:endParaRPr kumimoji="0" lang="ko-KR" altLang="en-US" sz="2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93BFA7-E8AD-65D3-968C-95CF262456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290" y="1371406"/>
            <a:ext cx="13983419" cy="754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53834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9;p9">
            <a:extLst>
              <a:ext uri="{FF2B5EF4-FFF2-40B4-BE49-F238E27FC236}">
                <a16:creationId xmlns:a16="http://schemas.microsoft.com/office/drawing/2014/main" id="{3CDE8410-3D93-576F-B140-4568B0430F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lang="ko-KR" altLang="en-US" dirty="0"/>
              <a:t>제한조건 및 취약점</a:t>
            </a:r>
            <a:endParaRPr dirty="0"/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1F5B7314-BA78-DE88-CB21-8427F4F60F03}"/>
              </a:ext>
            </a:extLst>
          </p:cNvPr>
          <p:cNvSpPr txBox="1"/>
          <p:nvPr/>
        </p:nvSpPr>
        <p:spPr>
          <a:xfrm>
            <a:off x="2136140" y="2273652"/>
            <a:ext cx="14015720" cy="68634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제한 사항</a:t>
            </a:r>
            <a:endParaRPr lang="en-US" altLang="ko-KR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lvl="3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/>
              <a:t>상품과 마커가 동일선상에 위치하여야 합니다</a:t>
            </a:r>
            <a:endParaRPr lang="en-US" altLang="ko-KR" sz="3200" dirty="0"/>
          </a:p>
          <a:p>
            <a:pPr marL="514350" lvl="3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/>
              <a:t>상품의 찍고자 하는 면만 나오게 촬영해야 합니다</a:t>
            </a:r>
            <a:r>
              <a:rPr lang="en-US" altLang="ko-KR" sz="3200" dirty="0"/>
              <a:t>.</a:t>
            </a:r>
          </a:p>
          <a:p>
            <a:pPr marL="514350" lvl="3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/>
              <a:t>상품 정면 이미지의 가로와 </a:t>
            </a:r>
            <a:r>
              <a:rPr lang="ko-KR" altLang="en-US" sz="3200" dirty="0" err="1"/>
              <a:t>상면이미지의</a:t>
            </a:r>
            <a:r>
              <a:rPr lang="ko-KR" altLang="en-US" sz="3200" dirty="0"/>
              <a:t> 가로가 </a:t>
            </a:r>
            <a:r>
              <a:rPr lang="ko-KR" altLang="en-US" sz="3200" dirty="0" err="1"/>
              <a:t>일치해야합니다</a:t>
            </a:r>
            <a:r>
              <a:rPr lang="en-US" altLang="ko-KR" sz="3200" dirty="0"/>
              <a:t>.</a:t>
            </a:r>
          </a:p>
          <a:p>
            <a:pPr lvl="1"/>
            <a:endParaRPr lang="en-US" altLang="ko-KR" sz="3200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3200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취약점</a:t>
            </a:r>
            <a:endParaRPr lang="en-US" altLang="ko-KR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ko-KR" altLang="en-US" sz="3200" dirty="0"/>
              <a:t>그림자로 인하여 물체의 크기가 잘못 측정 될 수 있습니다</a:t>
            </a:r>
            <a:endParaRPr lang="en-US" altLang="ko-KR" sz="3200" dirty="0"/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ko-KR" altLang="en-US" sz="3200" dirty="0"/>
              <a:t>물체의 크기 측정이 잘못 되었을 경우 알 수 있는 방법이 없습니다</a:t>
            </a:r>
            <a:endParaRPr lang="en-US" altLang="ko-KR" sz="3200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3200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3200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TextBox 8">
            <a:hlinkClick r:id="rId2" action="ppaction://hlinksldjump"/>
            <a:extLst>
              <a:ext uri="{FF2B5EF4-FFF2-40B4-BE49-F238E27FC236}">
                <a16:creationId xmlns:a16="http://schemas.microsoft.com/office/drawing/2014/main" id="{BBD402BC-9C8A-1182-A9AB-C5AAF583BF09}"/>
              </a:ext>
            </a:extLst>
          </p:cNvPr>
          <p:cNvSpPr txBox="1"/>
          <p:nvPr/>
        </p:nvSpPr>
        <p:spPr>
          <a:xfrm>
            <a:off x="8469085" y="9143999"/>
            <a:ext cx="298949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촬영 예시</a:t>
            </a:r>
          </a:p>
        </p:txBody>
      </p:sp>
    </p:spTree>
    <p:extLst>
      <p:ext uri="{BB962C8B-B14F-4D97-AF65-F5344CB8AC3E}">
        <p14:creationId xmlns:p14="http://schemas.microsoft.com/office/powerpoint/2010/main" val="294800277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9;p9">
            <a:extLst>
              <a:ext uri="{FF2B5EF4-FFF2-40B4-BE49-F238E27FC236}">
                <a16:creationId xmlns:a16="http://schemas.microsoft.com/office/drawing/2014/main" id="{90AC611D-B7AF-97E3-77C7-247BE3790B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lang="ko-KR" altLang="en-US" dirty="0"/>
              <a:t>보완 및 업데이트 아이디어</a:t>
            </a: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6F0A7019-36F3-7F54-AA3B-F93F16C6B8CD}"/>
              </a:ext>
            </a:extLst>
          </p:cNvPr>
          <p:cNvSpPr txBox="1"/>
          <p:nvPr/>
        </p:nvSpPr>
        <p:spPr>
          <a:xfrm>
            <a:off x="542109" y="1834902"/>
            <a:ext cx="17203782" cy="1692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보완 사항</a:t>
            </a:r>
            <a:endParaRPr lang="en-US" altLang="ko-KR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3200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3200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396966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910FD9E8-A5BF-13D9-F699-B4E32E0E1F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1"/>
            </a:lvl1pPr>
          </a:lstStyle>
          <a:p>
            <a:r>
              <a:rPr lang="en-US" dirty="0"/>
              <a:t>Flask – Desktop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CBD07-A007-A62F-12DB-B91BF97E0144}"/>
              </a:ext>
            </a:extLst>
          </p:cNvPr>
          <p:cNvSpPr txBox="1"/>
          <p:nvPr/>
        </p:nvSpPr>
        <p:spPr>
          <a:xfrm>
            <a:off x="5029199" y="9613923"/>
            <a:ext cx="8229601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  <a:hlinkClick r:id="rId4"/>
              </a:rPr>
              <a:t>https://github.com/Fit-in-volume/Fit-In-Volume/tree/main/Flask</a:t>
            </a:r>
            <a:endParaRPr kumimoji="0" lang="ko-KR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2" name="화면 기록 2022-10-21 오후 5.17.16">
            <a:hlinkClick r:id="" action="ppaction://media"/>
            <a:extLst>
              <a:ext uri="{FF2B5EF4-FFF2-40B4-BE49-F238E27FC236}">
                <a16:creationId xmlns:a16="http://schemas.microsoft.com/office/drawing/2014/main" id="{26B2C9FC-8FCE-09AB-AEB9-7CF8D875EA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52460" y="1628043"/>
            <a:ext cx="13772296" cy="730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997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1E60490F-BAD9-0B47-B4EE-ABE0CABD7E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lang="en-US" dirty="0"/>
              <a:t>Flask - Mobile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39B4C-59FF-70A7-419A-7223C877BFFC}"/>
              </a:ext>
            </a:extLst>
          </p:cNvPr>
          <p:cNvSpPr txBox="1"/>
          <p:nvPr/>
        </p:nvSpPr>
        <p:spPr>
          <a:xfrm>
            <a:off x="5029199" y="9613923"/>
            <a:ext cx="8229601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  <a:hlinkClick r:id="rId4"/>
              </a:rPr>
              <a:t>https://github.com/Fit-in-volume/Fit-In-Volume/tree/main/Flask</a:t>
            </a:r>
            <a:endParaRPr kumimoji="0" lang="ko-KR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6" name="2022-10-21-17-23-07">
            <a:hlinkClick r:id="" action="ppaction://media"/>
            <a:extLst>
              <a:ext uri="{FF2B5EF4-FFF2-40B4-BE49-F238E27FC236}">
                <a16:creationId xmlns:a16="http://schemas.microsoft.com/office/drawing/2014/main" id="{C38638E5-6AE9-B036-998B-215165167F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35481" y="803728"/>
            <a:ext cx="4006253" cy="86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660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9;p9">
            <a:extLst>
              <a:ext uri="{FF2B5EF4-FFF2-40B4-BE49-F238E27FC236}">
                <a16:creationId xmlns:a16="http://schemas.microsoft.com/office/drawing/2014/main" id="{12C3A3A1-008F-792F-EFDC-0118D0C080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1"/>
            </a:lvl1pPr>
          </a:lstStyle>
          <a:p>
            <a:r>
              <a:rPr lang="en-US" dirty="0"/>
              <a:t>Appendix1 – Initial code result images</a:t>
            </a:r>
            <a:endParaRPr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4BC5C10-6F33-5C10-502F-79AB808EA1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10" y="1508301"/>
            <a:ext cx="4558794" cy="357458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D420B68-A453-A75E-EF7D-EA4C8D6ED7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3706" y="1508301"/>
            <a:ext cx="3828526" cy="357458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B98D798-CFF2-498C-490C-12E1847038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84" y="5082886"/>
            <a:ext cx="3768175" cy="497713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9AB412E-FAFC-393C-2A78-B07965C8CD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061" y="5082886"/>
            <a:ext cx="3802383" cy="497713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26A56AB-5DBD-3C23-8493-F0666B19C09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444" y="5082886"/>
            <a:ext cx="4487565" cy="497713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1F4D920-FC1A-0C72-EFB2-228146048BA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3253" y="5082886"/>
            <a:ext cx="4568578" cy="497713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7CE256D-5221-579F-8FBD-426AD46D241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232" y="1508301"/>
            <a:ext cx="8229601" cy="3574585"/>
          </a:xfrm>
          <a:prstGeom prst="rect">
            <a:avLst/>
          </a:prstGeom>
        </p:spPr>
      </p:pic>
      <p:sp>
        <p:nvSpPr>
          <p:cNvPr id="2" name="TextBox 1">
            <a:hlinkClick r:id="rId9" action="ppaction://hlinksldjump"/>
            <a:extLst>
              <a:ext uri="{FF2B5EF4-FFF2-40B4-BE49-F238E27FC236}">
                <a16:creationId xmlns:a16="http://schemas.microsoft.com/office/drawing/2014/main" id="{0C3506FB-70F4-CFA9-C31F-9453F4D7C889}"/>
              </a:ext>
            </a:extLst>
          </p:cNvPr>
          <p:cNvSpPr txBox="1"/>
          <p:nvPr/>
        </p:nvSpPr>
        <p:spPr>
          <a:xfrm>
            <a:off x="17518743" y="9752242"/>
            <a:ext cx="1538514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Return</a:t>
            </a:r>
            <a:endParaRPr kumimoji="0" lang="ko-KR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30968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2B3D8444-DF2E-F729-2FF2-4B6BF0DDF4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1"/>
            </a:lvl1pPr>
          </a:lstStyle>
          <a:p>
            <a:r>
              <a:rPr lang="en-US" dirty="0"/>
              <a:t>Appendix2 – Problem1</a:t>
            </a:r>
            <a:endParaRPr dirty="0"/>
          </a:p>
        </p:txBody>
      </p:sp>
      <p:sp>
        <p:nvSpPr>
          <p:cNvPr id="5" name="Google Shape;165;p10">
            <a:extLst>
              <a:ext uri="{FF2B5EF4-FFF2-40B4-BE49-F238E27FC236}">
                <a16:creationId xmlns:a16="http://schemas.microsoft.com/office/drawing/2014/main" id="{7CCB8A47-0E9E-A2F3-DA83-69609D47EEB5}"/>
              </a:ext>
            </a:extLst>
          </p:cNvPr>
          <p:cNvSpPr txBox="1"/>
          <p:nvPr/>
        </p:nvSpPr>
        <p:spPr>
          <a:xfrm>
            <a:off x="10910205" y="4165044"/>
            <a:ext cx="6381273" cy="2435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Problem</a:t>
            </a:r>
          </a:p>
          <a:p>
            <a:pPr marL="222121" indent="-222121">
              <a:buSzPct val="100000"/>
              <a:buChar char="-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배경 제거를 안할 경우 여러 개의 외곽선 검출 </a:t>
            </a:r>
          </a:p>
          <a:p>
            <a:pPr marL="222121" indent="-222121">
              <a:buSzPct val="100000"/>
              <a:buChar char="-"/>
              <a:defRPr sz="24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Solution 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-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마커를 탐지후 Rembg를 통해 배경을 제거할 경우 정확한 외곽선만 검출됨 </a:t>
            </a:r>
          </a:p>
        </p:txBody>
      </p:sp>
      <p:pic>
        <p:nvPicPr>
          <p:cNvPr id="6" name="스크린샷 2022-09-28 오후 3.45.28.png">
            <a:extLst>
              <a:ext uri="{FF2B5EF4-FFF2-40B4-BE49-F238E27FC236}">
                <a16:creationId xmlns:a16="http://schemas.microsoft.com/office/drawing/2014/main" id="{E865489A-3791-D6D8-67BE-979EA28BF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096" y="2209158"/>
            <a:ext cx="4090966" cy="678308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스크린샷 2022-09-28 오후 2.49.11.png">
            <a:extLst>
              <a:ext uri="{FF2B5EF4-FFF2-40B4-BE49-F238E27FC236}">
                <a16:creationId xmlns:a16="http://schemas.microsoft.com/office/drawing/2014/main" id="{EA58A191-B5A0-4EEC-9306-B223FD63E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275" y="2209158"/>
            <a:ext cx="3499680" cy="678308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Google Shape;171;p10">
            <a:extLst>
              <a:ext uri="{FF2B5EF4-FFF2-40B4-BE49-F238E27FC236}">
                <a16:creationId xmlns:a16="http://schemas.microsoft.com/office/drawing/2014/main" id="{E9D2BF19-B279-2999-D0A4-A71D06025F69}"/>
              </a:ext>
            </a:extLst>
          </p:cNvPr>
          <p:cNvSpPr/>
          <p:nvPr/>
        </p:nvSpPr>
        <p:spPr>
          <a:xfrm>
            <a:off x="5394845" y="5466496"/>
            <a:ext cx="480648" cy="268409"/>
          </a:xfrm>
          <a:prstGeom prst="rightArrow">
            <a:avLst>
              <a:gd name="adj1" fmla="val 32000"/>
              <a:gd name="adj2" fmla="val 114072"/>
            </a:avLst>
          </a:prstGeom>
          <a:solidFill>
            <a:srgbClr val="000000"/>
          </a:solidFill>
          <a:ln>
            <a:solidFill>
              <a:srgbClr val="7D60A0"/>
            </a:solidFill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  <p:txBody>
          <a:bodyPr lIns="0" tIns="0" rIns="0" bIns="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" name="TextBox 1">
            <a:hlinkClick r:id="rId4" action="ppaction://hlinksldjump"/>
            <a:extLst>
              <a:ext uri="{FF2B5EF4-FFF2-40B4-BE49-F238E27FC236}">
                <a16:creationId xmlns:a16="http://schemas.microsoft.com/office/drawing/2014/main" id="{FEA3C0EC-F554-0B5C-5E4D-A73A49E2A471}"/>
              </a:ext>
            </a:extLst>
          </p:cNvPr>
          <p:cNvSpPr txBox="1"/>
          <p:nvPr/>
        </p:nvSpPr>
        <p:spPr>
          <a:xfrm>
            <a:off x="16522221" y="9481516"/>
            <a:ext cx="1538514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Return</a:t>
            </a:r>
            <a:endParaRPr kumimoji="0" lang="ko-KR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15783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55;p2"/>
          <p:cNvGrpSpPr/>
          <p:nvPr/>
        </p:nvGrpSpPr>
        <p:grpSpPr>
          <a:xfrm>
            <a:off x="2348445" y="4229067"/>
            <a:ext cx="2696233" cy="968641"/>
            <a:chOff x="0" y="0"/>
            <a:chExt cx="2696231" cy="968640"/>
          </a:xfrm>
        </p:grpSpPr>
        <p:pic>
          <p:nvPicPr>
            <p:cNvPr id="106" name="Google Shape;56;p2" descr="Google Shape;56;p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0"/>
              <a:ext cx="2227308" cy="9686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7" name="Google Shape;57;p2" descr="Google Shape;57;p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8165" y="58001"/>
              <a:ext cx="585778" cy="4945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8" name="Google Shape;58;p2" descr="Google Shape;58;p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10454" y="432910"/>
              <a:ext cx="585778" cy="4945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0" name="Team…"/>
          <p:cNvSpPr txBox="1"/>
          <p:nvPr/>
        </p:nvSpPr>
        <p:spPr>
          <a:xfrm>
            <a:off x="7432794" y="526851"/>
            <a:ext cx="3422412" cy="9233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/>
              <a:t>Team</a:t>
            </a:r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/>
              <a:t>Project </a:t>
            </a:r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/>
              <a:t>Goal </a:t>
            </a:r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/>
              <a:t>IDEA</a:t>
            </a:r>
            <a:endParaRPr lang="en-US"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lang="en-US"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lang="en-US" dirty="0"/>
              <a:t>Algorithms</a:t>
            </a:r>
            <a:r>
              <a:rPr dirty="0"/>
              <a:t> </a:t>
            </a:r>
            <a:endParaRPr lang="en-US"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lang="en-US"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lang="en-US" dirty="0"/>
              <a:t>Results</a:t>
            </a: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lang="en-US" dirty="0"/>
              <a:t>Troubleshooting</a:t>
            </a: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lang="en-US"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lang="en-US" dirty="0"/>
              <a:t>Appendix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8F37DE25-BF37-2999-B561-D1BAFBCD92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1"/>
            </a:lvl1pPr>
          </a:lstStyle>
          <a:p>
            <a:r>
              <a:rPr lang="en-US" dirty="0"/>
              <a:t>Appendix2 – Problem2</a:t>
            </a:r>
            <a:endParaRPr dirty="0"/>
          </a:p>
        </p:txBody>
      </p:sp>
      <p:sp>
        <p:nvSpPr>
          <p:cNvPr id="5" name="Google Shape;180;p11">
            <a:extLst>
              <a:ext uri="{FF2B5EF4-FFF2-40B4-BE49-F238E27FC236}">
                <a16:creationId xmlns:a16="http://schemas.microsoft.com/office/drawing/2014/main" id="{3D7A3CF8-B2E2-EE81-BD47-930C9F186092}"/>
              </a:ext>
            </a:extLst>
          </p:cNvPr>
          <p:cNvSpPr txBox="1"/>
          <p:nvPr/>
        </p:nvSpPr>
        <p:spPr>
          <a:xfrm>
            <a:off x="9934567" y="3572435"/>
            <a:ext cx="7638228" cy="3142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rPr dirty="0"/>
              <a:t>Problem</a:t>
            </a:r>
          </a:p>
          <a:p>
            <a:pPr marL="240631" indent="-240631">
              <a:buSzPct val="100000"/>
              <a:buChar char="-"/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rPr dirty="0" err="1"/>
              <a:t>마커의</a:t>
            </a:r>
            <a:r>
              <a:rPr dirty="0"/>
              <a:t> </a:t>
            </a:r>
            <a:r>
              <a:rPr dirty="0" err="1"/>
              <a:t>크기가</a:t>
            </a:r>
            <a:r>
              <a:rPr dirty="0"/>
              <a:t> </a:t>
            </a:r>
            <a:r>
              <a:rPr dirty="0" err="1"/>
              <a:t>상품의</a:t>
            </a:r>
            <a:r>
              <a:rPr dirty="0"/>
              <a:t> </a:t>
            </a:r>
            <a:r>
              <a:rPr dirty="0" err="1"/>
              <a:t>크기보다</a:t>
            </a:r>
            <a:r>
              <a:rPr dirty="0"/>
              <a:t> </a:t>
            </a:r>
            <a:r>
              <a:rPr dirty="0" err="1"/>
              <a:t>클때</a:t>
            </a:r>
            <a:endParaRPr dirty="0"/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rPr dirty="0" err="1"/>
              <a:t>위에</a:t>
            </a:r>
            <a:r>
              <a:rPr dirty="0"/>
              <a:t> </a:t>
            </a:r>
            <a:r>
              <a:rPr dirty="0" err="1"/>
              <a:t>올려놓고</a:t>
            </a:r>
            <a:r>
              <a:rPr dirty="0"/>
              <a:t> </a:t>
            </a:r>
            <a:r>
              <a:rPr dirty="0" err="1"/>
              <a:t>촬영시</a:t>
            </a:r>
            <a:r>
              <a:rPr dirty="0"/>
              <a:t> </a:t>
            </a:r>
            <a:r>
              <a:rPr dirty="0" err="1"/>
              <a:t>외곽선</a:t>
            </a:r>
            <a:r>
              <a:rPr dirty="0"/>
              <a:t> </a:t>
            </a:r>
            <a:r>
              <a:rPr dirty="0" err="1"/>
              <a:t>탐색</a:t>
            </a:r>
            <a:r>
              <a:rPr dirty="0"/>
              <a:t> </a:t>
            </a:r>
            <a:r>
              <a:rPr dirty="0" err="1"/>
              <a:t>오류를</a:t>
            </a:r>
            <a:r>
              <a:rPr dirty="0"/>
              <a:t> </a:t>
            </a:r>
            <a:r>
              <a:rPr dirty="0" err="1"/>
              <a:t>보여줌</a:t>
            </a:r>
            <a:r>
              <a:rPr dirty="0"/>
              <a:t> </a:t>
            </a:r>
          </a:p>
          <a:p>
            <a:pPr>
              <a:defRPr sz="2600"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rPr dirty="0"/>
              <a:t>Solution(ongoing) 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rPr dirty="0"/>
              <a:t>- </a:t>
            </a:r>
            <a:r>
              <a:rPr dirty="0" err="1"/>
              <a:t>깊이가</a:t>
            </a:r>
            <a:r>
              <a:rPr dirty="0"/>
              <a:t> </a:t>
            </a:r>
            <a:r>
              <a:rPr dirty="0" err="1"/>
              <a:t>길고</a:t>
            </a:r>
            <a:r>
              <a:rPr dirty="0"/>
              <a:t> </a:t>
            </a:r>
            <a:r>
              <a:rPr dirty="0" err="1"/>
              <a:t>마커보다</a:t>
            </a:r>
            <a:r>
              <a:rPr dirty="0"/>
              <a:t> </a:t>
            </a:r>
            <a:r>
              <a:rPr dirty="0" err="1"/>
              <a:t>크기가</a:t>
            </a:r>
            <a:r>
              <a:rPr dirty="0"/>
              <a:t> </a:t>
            </a:r>
            <a:r>
              <a:rPr dirty="0" err="1"/>
              <a:t>작을경우에는</a:t>
            </a:r>
            <a:r>
              <a:rPr dirty="0"/>
              <a:t> 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rPr dirty="0" err="1"/>
              <a:t>촬영을</a:t>
            </a:r>
            <a:r>
              <a:rPr dirty="0"/>
              <a:t> </a:t>
            </a:r>
            <a:r>
              <a:rPr dirty="0" err="1"/>
              <a:t>위에서</a:t>
            </a:r>
            <a:r>
              <a:rPr dirty="0"/>
              <a:t> </a:t>
            </a:r>
            <a:r>
              <a:rPr dirty="0" err="1"/>
              <a:t>찍는게</a:t>
            </a:r>
            <a:r>
              <a:rPr dirty="0"/>
              <a:t> </a:t>
            </a:r>
            <a:r>
              <a:rPr dirty="0" err="1"/>
              <a:t>아니라</a:t>
            </a:r>
            <a:r>
              <a:rPr dirty="0"/>
              <a:t> </a:t>
            </a:r>
            <a:r>
              <a:rPr dirty="0" err="1"/>
              <a:t>세워놓고</a:t>
            </a:r>
            <a:r>
              <a:rPr dirty="0"/>
              <a:t> </a:t>
            </a:r>
            <a:r>
              <a:rPr dirty="0" err="1"/>
              <a:t>찍는</a:t>
            </a:r>
            <a:r>
              <a:rPr dirty="0"/>
              <a:t> </a:t>
            </a:r>
            <a:r>
              <a:rPr dirty="0" err="1"/>
              <a:t>방법을</a:t>
            </a:r>
            <a:r>
              <a:rPr dirty="0"/>
              <a:t> </a:t>
            </a:r>
            <a:r>
              <a:rPr dirty="0" err="1"/>
              <a:t>생각중</a:t>
            </a:r>
            <a:endParaRPr dirty="0"/>
          </a:p>
        </p:txBody>
      </p:sp>
      <p:pic>
        <p:nvPicPr>
          <p:cNvPr id="6" name="Google Shape;181;p11" descr="Google Shape;181;p11">
            <a:extLst>
              <a:ext uri="{FF2B5EF4-FFF2-40B4-BE49-F238E27FC236}">
                <a16:creationId xmlns:a16="http://schemas.microsoft.com/office/drawing/2014/main" id="{06BBE0AA-383B-8DFB-28CA-132E566D5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231" y="2388206"/>
            <a:ext cx="7975656" cy="3067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Google Shape;182;p11" descr="Google Shape;182;p11">
            <a:extLst>
              <a:ext uri="{FF2B5EF4-FFF2-40B4-BE49-F238E27FC236}">
                <a16:creationId xmlns:a16="http://schemas.microsoft.com/office/drawing/2014/main" id="{98D54691-308E-50A5-1B38-B76551C62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232" y="5995015"/>
            <a:ext cx="7975654" cy="306756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hlinkClick r:id="rId4" action="ppaction://hlinksldjump"/>
            <a:extLst>
              <a:ext uri="{FF2B5EF4-FFF2-40B4-BE49-F238E27FC236}">
                <a16:creationId xmlns:a16="http://schemas.microsoft.com/office/drawing/2014/main" id="{AFBDD044-4F5D-65F6-9068-0A4714D65B17}"/>
              </a:ext>
            </a:extLst>
          </p:cNvPr>
          <p:cNvSpPr txBox="1"/>
          <p:nvPr/>
        </p:nvSpPr>
        <p:spPr>
          <a:xfrm>
            <a:off x="16522221" y="9481516"/>
            <a:ext cx="1538514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Return</a:t>
            </a:r>
            <a:endParaRPr kumimoji="0" lang="ko-KR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780683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9;p9">
            <a:extLst>
              <a:ext uri="{FF2B5EF4-FFF2-40B4-BE49-F238E27FC236}">
                <a16:creationId xmlns:a16="http://schemas.microsoft.com/office/drawing/2014/main" id="{1A40FE60-97BC-3349-0D90-8B94AD1F0B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1"/>
            </a:lvl1pPr>
          </a:lstStyle>
          <a:p>
            <a:r>
              <a:rPr lang="en-US" dirty="0"/>
              <a:t>Appendix2 – Problem3</a:t>
            </a:r>
            <a:endParaRPr dirty="0"/>
          </a:p>
        </p:txBody>
      </p:sp>
      <p:pic>
        <p:nvPicPr>
          <p:cNvPr id="7" name="Google Shape;151;p9" descr="Google Shape;151;p9">
            <a:extLst>
              <a:ext uri="{FF2B5EF4-FFF2-40B4-BE49-F238E27FC236}">
                <a16:creationId xmlns:a16="http://schemas.microsoft.com/office/drawing/2014/main" id="{A56179F8-6C28-C05C-7BA9-0160ABD55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659" y="2567895"/>
            <a:ext cx="4499014" cy="5426028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Google Shape;152;p9" descr="Google Shape;152;p9">
            <a:extLst>
              <a:ext uri="{FF2B5EF4-FFF2-40B4-BE49-F238E27FC236}">
                <a16:creationId xmlns:a16="http://schemas.microsoft.com/office/drawing/2014/main" id="{7292D70A-C576-0F70-250F-F7771FFAA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64" y="2567895"/>
            <a:ext cx="4499013" cy="5426024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Google Shape;153;p9">
            <a:extLst>
              <a:ext uri="{FF2B5EF4-FFF2-40B4-BE49-F238E27FC236}">
                <a16:creationId xmlns:a16="http://schemas.microsoft.com/office/drawing/2014/main" id="{8FDD9F44-E627-A468-5118-974F49BBEA29}"/>
              </a:ext>
            </a:extLst>
          </p:cNvPr>
          <p:cNvSpPr txBox="1"/>
          <p:nvPr/>
        </p:nvSpPr>
        <p:spPr>
          <a:xfrm>
            <a:off x="11294054" y="2838764"/>
            <a:ext cx="6312681" cy="2134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Problem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촬영 시에 흔들림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정확하지 못한 각도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왜곡이 발생할 경우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정확한 사이즈의 측정이 불가능하고 오차 발생 </a:t>
            </a:r>
          </a:p>
        </p:txBody>
      </p:sp>
      <p:sp>
        <p:nvSpPr>
          <p:cNvPr id="10" name="Google Shape;154;p9">
            <a:extLst>
              <a:ext uri="{FF2B5EF4-FFF2-40B4-BE49-F238E27FC236}">
                <a16:creationId xmlns:a16="http://schemas.microsoft.com/office/drawing/2014/main" id="{A23C6B4A-0265-A44F-8CF2-A1E6F9E6760D}"/>
              </a:ext>
            </a:extLst>
          </p:cNvPr>
          <p:cNvSpPr txBox="1"/>
          <p:nvPr/>
        </p:nvSpPr>
        <p:spPr>
          <a:xfrm>
            <a:off x="11294054" y="5441944"/>
            <a:ext cx="5721601" cy="2067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크라운산도 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실측 사이즈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    26 x 17.5 x 6.2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측량 사이즈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    27.1 x 18.8 x 6.5</a:t>
            </a:r>
          </a:p>
        </p:txBody>
      </p:sp>
      <p:sp>
        <p:nvSpPr>
          <p:cNvPr id="11" name="Google Shape;155;p9">
            <a:extLst>
              <a:ext uri="{FF2B5EF4-FFF2-40B4-BE49-F238E27FC236}">
                <a16:creationId xmlns:a16="http://schemas.microsoft.com/office/drawing/2014/main" id="{BAB5579D-EEA8-B6C1-2F0E-9A86C12EB0F2}"/>
              </a:ext>
            </a:extLst>
          </p:cNvPr>
          <p:cNvSpPr/>
          <p:nvPr/>
        </p:nvSpPr>
        <p:spPr>
          <a:xfrm>
            <a:off x="5353264" y="5146703"/>
            <a:ext cx="480648" cy="268410"/>
          </a:xfrm>
          <a:prstGeom prst="rightArrow">
            <a:avLst>
              <a:gd name="adj1" fmla="val 32000"/>
              <a:gd name="adj2" fmla="val 114072"/>
            </a:avLst>
          </a:prstGeom>
          <a:solidFill>
            <a:srgbClr val="000000"/>
          </a:solidFill>
          <a:ln>
            <a:solidFill>
              <a:srgbClr val="7D60A0"/>
            </a:solidFill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  <p:txBody>
          <a:bodyPr lIns="0" tIns="0" rIns="0" bIns="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" name="Google Shape;156;p9">
            <a:extLst>
              <a:ext uri="{FF2B5EF4-FFF2-40B4-BE49-F238E27FC236}">
                <a16:creationId xmlns:a16="http://schemas.microsoft.com/office/drawing/2014/main" id="{BB0B190D-A0AF-01C1-4F53-655114185484}"/>
              </a:ext>
            </a:extLst>
          </p:cNvPr>
          <p:cNvSpPr/>
          <p:nvPr/>
        </p:nvSpPr>
        <p:spPr>
          <a:xfrm rot="16200000">
            <a:off x="7786282" y="5189827"/>
            <a:ext cx="49422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FFFFFF"/>
            </a:solidFill>
          </a:ln>
        </p:spPr>
        <p:txBody>
          <a:bodyPr lIns="0" tIns="0" rIns="0" bIns="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57;p9">
            <a:extLst>
              <a:ext uri="{FF2B5EF4-FFF2-40B4-BE49-F238E27FC236}">
                <a16:creationId xmlns:a16="http://schemas.microsoft.com/office/drawing/2014/main" id="{7D7DBD7E-B09A-D72B-D811-8F5733FC2E12}"/>
              </a:ext>
            </a:extLst>
          </p:cNvPr>
          <p:cNvSpPr/>
          <p:nvPr/>
        </p:nvSpPr>
        <p:spPr>
          <a:xfrm>
            <a:off x="6621256" y="2693277"/>
            <a:ext cx="3375902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FFFFFF"/>
            </a:solidFill>
          </a:ln>
        </p:spPr>
        <p:txBody>
          <a:bodyPr lIns="0" tIns="0" rIns="0" bIns="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58;p9">
            <a:extLst>
              <a:ext uri="{FF2B5EF4-FFF2-40B4-BE49-F238E27FC236}">
                <a16:creationId xmlns:a16="http://schemas.microsoft.com/office/drawing/2014/main" id="{8290445A-3231-CB7D-537C-3B0D8F9FDE29}"/>
              </a:ext>
            </a:extLst>
          </p:cNvPr>
          <p:cNvSpPr txBox="1"/>
          <p:nvPr/>
        </p:nvSpPr>
        <p:spPr>
          <a:xfrm>
            <a:off x="6462856" y="2293077"/>
            <a:ext cx="3692702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91424" tIns="91424" rIns="91424" bIns="91424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r>
              <a:t>18.8cm</a:t>
            </a:r>
          </a:p>
        </p:txBody>
      </p:sp>
      <p:sp>
        <p:nvSpPr>
          <p:cNvPr id="15" name="Google Shape;159;p9">
            <a:extLst>
              <a:ext uri="{FF2B5EF4-FFF2-40B4-BE49-F238E27FC236}">
                <a16:creationId xmlns:a16="http://schemas.microsoft.com/office/drawing/2014/main" id="{FED2A27D-2D91-1522-ABCC-102A3A617909}"/>
              </a:ext>
            </a:extLst>
          </p:cNvPr>
          <p:cNvSpPr txBox="1"/>
          <p:nvPr/>
        </p:nvSpPr>
        <p:spPr>
          <a:xfrm rot="5400000">
            <a:off x="8776965" y="5094811"/>
            <a:ext cx="3692701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91424" tIns="91424" rIns="91424" bIns="91424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r>
              <a:t>27.1cm</a:t>
            </a:r>
          </a:p>
        </p:txBody>
      </p:sp>
      <p:sp>
        <p:nvSpPr>
          <p:cNvPr id="2" name="TextBox 1">
            <a:hlinkClick r:id="rId4" action="ppaction://hlinksldjump"/>
            <a:extLst>
              <a:ext uri="{FF2B5EF4-FFF2-40B4-BE49-F238E27FC236}">
                <a16:creationId xmlns:a16="http://schemas.microsoft.com/office/drawing/2014/main" id="{278FDD0F-409C-2B7E-08ED-D238F4F2A810}"/>
              </a:ext>
            </a:extLst>
          </p:cNvPr>
          <p:cNvSpPr txBox="1"/>
          <p:nvPr/>
        </p:nvSpPr>
        <p:spPr>
          <a:xfrm>
            <a:off x="16522221" y="9481516"/>
            <a:ext cx="1538514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Return</a:t>
            </a:r>
            <a:endParaRPr kumimoji="0" lang="ko-KR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320965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493D7A15-5A3D-198B-29BB-ECC6DBCA0B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0417" y="-163338"/>
            <a:ext cx="8229601" cy="11430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1"/>
            </a:lvl1pPr>
          </a:lstStyle>
          <a:p>
            <a:r>
              <a:rPr lang="en-US" dirty="0"/>
              <a:t>Appendix3 – Final codes results 1</a:t>
            </a:r>
            <a:endParaRPr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9E7C29D-209A-5E06-FA8D-E95F448CF3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695" y="914400"/>
            <a:ext cx="3171825" cy="42291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B93018B-BC23-DC7D-0A42-74FDE354BB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520" y="914400"/>
            <a:ext cx="3171825" cy="4229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349CB23-4519-DE58-975E-261C0B98861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596" y="5363987"/>
            <a:ext cx="3171826" cy="42291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DA51862-B95B-49D0-C456-83CC268830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421" y="5363987"/>
            <a:ext cx="3171826" cy="42291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DDC3831-2D78-808D-DE44-B05C3095635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695" y="5363986"/>
            <a:ext cx="3171826" cy="422910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0FEFF49-F33F-2B95-9EFF-2EB933C6747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520" y="5363986"/>
            <a:ext cx="3171826" cy="422910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86FB54C-7CFB-2E15-0DA9-1CED790167D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2439" y="914398"/>
            <a:ext cx="3171827" cy="4229102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9E446D83-412A-D179-CD32-DA44A42BB112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2438" y="5363985"/>
            <a:ext cx="3171827" cy="4229102"/>
          </a:xfrm>
          <a:prstGeom prst="rect">
            <a:avLst/>
          </a:prstGeom>
        </p:spPr>
      </p:pic>
      <p:sp>
        <p:nvSpPr>
          <p:cNvPr id="33" name="TextBox 32">
            <a:hlinkClick r:id="rId10"/>
            <a:extLst>
              <a:ext uri="{FF2B5EF4-FFF2-40B4-BE49-F238E27FC236}">
                <a16:creationId xmlns:a16="http://schemas.microsoft.com/office/drawing/2014/main" id="{3F290B42-DA61-F971-CF99-DCEA088DF342}"/>
              </a:ext>
            </a:extLst>
          </p:cNvPr>
          <p:cNvSpPr txBox="1"/>
          <p:nvPr/>
        </p:nvSpPr>
        <p:spPr>
          <a:xfrm>
            <a:off x="5458406" y="9813574"/>
            <a:ext cx="7971843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https://github.com/Fit-in-volume/Fit-In-Volume/tree/main/imgs</a:t>
            </a:r>
            <a:endParaRPr kumimoji="0" lang="ko-KR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644C83B0-E7DE-C1DB-D959-1615E37FF679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597" y="914400"/>
            <a:ext cx="3171825" cy="422910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924D19C6-5828-9F68-E678-194759AD1B0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422" y="914400"/>
            <a:ext cx="3171825" cy="4229100"/>
          </a:xfrm>
          <a:prstGeom prst="rect">
            <a:avLst/>
          </a:prstGeom>
        </p:spPr>
      </p:pic>
      <p:sp>
        <p:nvSpPr>
          <p:cNvPr id="2" name="TextBox 1">
            <a:hlinkClick r:id="rId13" action="ppaction://hlinksldjump"/>
            <a:extLst>
              <a:ext uri="{FF2B5EF4-FFF2-40B4-BE49-F238E27FC236}">
                <a16:creationId xmlns:a16="http://schemas.microsoft.com/office/drawing/2014/main" id="{BD6C40B6-3FA6-13E1-D69A-72C50BA3F7C0}"/>
              </a:ext>
            </a:extLst>
          </p:cNvPr>
          <p:cNvSpPr txBox="1"/>
          <p:nvPr/>
        </p:nvSpPr>
        <p:spPr>
          <a:xfrm>
            <a:off x="16670661" y="9813572"/>
            <a:ext cx="1538514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Return</a:t>
            </a:r>
            <a:endParaRPr kumimoji="0" lang="ko-KR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5868905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C774EBD2-1911-EA63-C546-FA66B3384D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1"/>
            </a:lvl1pPr>
          </a:lstStyle>
          <a:p>
            <a:r>
              <a:rPr lang="en-US" dirty="0"/>
              <a:t>Appendix3 – Final codes results 2</a:t>
            </a:r>
            <a:endParaRPr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CA6689-F4C9-44BE-BB9E-3376E9AF5E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974" y="2105541"/>
            <a:ext cx="3770147" cy="212070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44AF9B4-D3A0-4CE4-A363-92FD90B756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693" y="2105541"/>
            <a:ext cx="3770149" cy="212070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3C37FD1-8D88-42E8-948A-9FB1E7628E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734" y="2105541"/>
            <a:ext cx="3770147" cy="212070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478F1AE-2047-49C0-8ABA-947E702D468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8881" y="2105541"/>
            <a:ext cx="3770147" cy="212070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9025E25-C051-4027-B792-C9B6AAAA3E5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972" y="3901548"/>
            <a:ext cx="3756043" cy="212070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42E3957-4198-4E43-AD94-BA6D980E400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587" y="3901548"/>
            <a:ext cx="3770147" cy="212070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0F84220-183D-4C89-BBD9-7DC0093D1F9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4773" y="3901548"/>
            <a:ext cx="3770147" cy="21207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7CDAB43-655A-48D2-A8F4-E17AA8427DF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24" y="3901548"/>
            <a:ext cx="3770147" cy="212070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8726C2C-61E6-4E89-8200-2E96C57F860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78" y="6757562"/>
            <a:ext cx="3699615" cy="21207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9DDD38D-2DE3-448E-B50B-26F098AFF9CC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583" y="6757562"/>
            <a:ext cx="3770148" cy="212070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6D16F6D-C798-4A4A-871F-5D1EEE0F3657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20" y="6757562"/>
            <a:ext cx="3798368" cy="212070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42B1230-55AC-4724-9CE6-79AA4125735B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2988" y="6757562"/>
            <a:ext cx="3770148" cy="2120708"/>
          </a:xfrm>
          <a:prstGeom prst="rect">
            <a:avLst/>
          </a:prstGeom>
        </p:spPr>
      </p:pic>
      <p:sp>
        <p:nvSpPr>
          <p:cNvPr id="18" name="TextBox 29">
            <a:extLst>
              <a:ext uri="{FF2B5EF4-FFF2-40B4-BE49-F238E27FC236}">
                <a16:creationId xmlns:a16="http://schemas.microsoft.com/office/drawing/2014/main" id="{0D1FE777-A7EF-4384-AE27-077A221AD98F}"/>
              </a:ext>
            </a:extLst>
          </p:cNvPr>
          <p:cNvSpPr txBox="1"/>
          <p:nvPr/>
        </p:nvSpPr>
        <p:spPr>
          <a:xfrm>
            <a:off x="1638971" y="1556293"/>
            <a:ext cx="4922948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직육면체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9" name="TextBox 30">
            <a:extLst>
              <a:ext uri="{FF2B5EF4-FFF2-40B4-BE49-F238E27FC236}">
                <a16:creationId xmlns:a16="http://schemas.microsoft.com/office/drawing/2014/main" id="{9C7912D7-5127-4B30-B99F-17808001FBBD}"/>
              </a:ext>
            </a:extLst>
          </p:cNvPr>
          <p:cNvSpPr txBox="1"/>
          <p:nvPr/>
        </p:nvSpPr>
        <p:spPr>
          <a:xfrm>
            <a:off x="1638971" y="6202172"/>
            <a:ext cx="4922948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원기둥</a:t>
            </a:r>
          </a:p>
        </p:txBody>
      </p:sp>
      <p:sp>
        <p:nvSpPr>
          <p:cNvPr id="20" name="TextBox 19">
            <a:hlinkClick r:id="rId14"/>
            <a:extLst>
              <a:ext uri="{FF2B5EF4-FFF2-40B4-BE49-F238E27FC236}">
                <a16:creationId xmlns:a16="http://schemas.microsoft.com/office/drawing/2014/main" id="{432F0AE2-249F-A416-6949-4EF52BCF2013}"/>
              </a:ext>
            </a:extLst>
          </p:cNvPr>
          <p:cNvSpPr txBox="1"/>
          <p:nvPr/>
        </p:nvSpPr>
        <p:spPr>
          <a:xfrm>
            <a:off x="5589423" y="9613923"/>
            <a:ext cx="8283739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https://github.com/Fit-in-volume/Fit-In-Volume/tree/main/imgs</a:t>
            </a:r>
            <a:endParaRPr kumimoji="0" lang="ko-KR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2" name="TextBox 1">
            <a:hlinkClick r:id="rId15" action="ppaction://hlinksldjump"/>
            <a:extLst>
              <a:ext uri="{FF2B5EF4-FFF2-40B4-BE49-F238E27FC236}">
                <a16:creationId xmlns:a16="http://schemas.microsoft.com/office/drawing/2014/main" id="{0C31F475-32B4-60CC-4327-3503686C4806}"/>
              </a:ext>
            </a:extLst>
          </p:cNvPr>
          <p:cNvSpPr txBox="1"/>
          <p:nvPr/>
        </p:nvSpPr>
        <p:spPr>
          <a:xfrm>
            <a:off x="16670661" y="9813572"/>
            <a:ext cx="1538514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Return</a:t>
            </a:r>
            <a:endParaRPr kumimoji="0" lang="ko-KR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829749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9;p9">
            <a:extLst>
              <a:ext uri="{FF2B5EF4-FFF2-40B4-BE49-F238E27FC236}">
                <a16:creationId xmlns:a16="http://schemas.microsoft.com/office/drawing/2014/main" id="{4EA81097-A2CE-7BCF-F892-D103C40CE8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1"/>
            </a:lvl1pPr>
          </a:lstStyle>
          <a:p>
            <a:r>
              <a:rPr lang="en-US" dirty="0"/>
              <a:t>Appendix4 – </a:t>
            </a:r>
            <a:r>
              <a:rPr lang="ko-KR" altLang="en-US" dirty="0"/>
              <a:t>촬영 예</a:t>
            </a:r>
            <a:endParaRPr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CF779CD-EDB4-65AC-B5AB-26DC4C4F87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508301"/>
            <a:ext cx="6516915" cy="366576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C5DF522-95AF-084B-91B0-F83153C339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0" y="5319487"/>
            <a:ext cx="6516915" cy="366576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CBA2A0B-D0E5-CA49-A583-C7C42B2CF6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7595" y="2242486"/>
            <a:ext cx="4959574" cy="661276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D00139C-0198-BF04-0D62-37E48E530A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7169" y="2242486"/>
            <a:ext cx="4959574" cy="66127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2B824AE-81BB-28C8-4175-35D300E7D91F}"/>
              </a:ext>
            </a:extLst>
          </p:cNvPr>
          <p:cNvSpPr txBox="1"/>
          <p:nvPr/>
        </p:nvSpPr>
        <p:spPr>
          <a:xfrm>
            <a:off x="12293599" y="9230185"/>
            <a:ext cx="2670629" cy="4308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촬영 예시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90239F-CA99-324F-3927-AB3E92748D14}"/>
              </a:ext>
            </a:extLst>
          </p:cNvPr>
          <p:cNvSpPr txBox="1"/>
          <p:nvPr/>
        </p:nvSpPr>
        <p:spPr>
          <a:xfrm>
            <a:off x="2706912" y="9258313"/>
            <a:ext cx="2670629" cy="4308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촬영 </a:t>
            </a:r>
            <a:r>
              <a:rPr lang="ko-KR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잘못된 </a:t>
            </a:r>
            <a:r>
              <a:rPr kumimoji="0" lang="ko-KR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예시 </a:t>
            </a:r>
          </a:p>
        </p:txBody>
      </p:sp>
    </p:spTree>
    <p:extLst>
      <p:ext uri="{BB962C8B-B14F-4D97-AF65-F5344CB8AC3E}">
        <p14:creationId xmlns:p14="http://schemas.microsoft.com/office/powerpoint/2010/main" val="35435281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191;p12" descr="Google Shape;191;p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926" y="4702345"/>
            <a:ext cx="4643085" cy="13334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64;p3" descr="Google Shape;64;p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1" y="448543"/>
            <a:ext cx="1237778" cy="7647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Google Shape;66;p3" descr="Google Shape;66;p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375" y="3442820"/>
            <a:ext cx="1778861" cy="2097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Google Shape;67;p3" descr="Google Shape;67;p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5622" y="3427479"/>
            <a:ext cx="1778861" cy="2097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Google Shape;69;p3" descr="Google Shape;69;p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279" y="6248839"/>
            <a:ext cx="2696977" cy="6335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Google Shape;70;p3" descr="Google Shape;70;p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5823" y="6264180"/>
            <a:ext cx="2688261" cy="652634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Github &amp; Notion 정리…"/>
          <p:cNvSpPr txBox="1"/>
          <p:nvPr/>
        </p:nvSpPr>
        <p:spPr>
          <a:xfrm>
            <a:off x="3831810" y="7536115"/>
            <a:ext cx="3202276" cy="1030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220578" indent="-220578">
              <a:buSzPct val="100000"/>
              <a:buChar char="•"/>
              <a:defRPr sz="2200"/>
            </a:pPr>
            <a:r>
              <a:rPr dirty="0" err="1"/>
              <a:t>Github</a:t>
            </a:r>
            <a:r>
              <a:rPr dirty="0"/>
              <a:t> &amp; Notion </a:t>
            </a:r>
            <a:r>
              <a:rPr dirty="0" err="1"/>
              <a:t>정리</a:t>
            </a:r>
            <a:endParaRPr dirty="0"/>
          </a:p>
          <a:p>
            <a:pPr marL="220578" indent="-220578">
              <a:buSzPct val="100000"/>
              <a:buChar char="•"/>
              <a:defRPr sz="2200"/>
            </a:pP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분석</a:t>
            </a:r>
            <a:r>
              <a:rPr dirty="0"/>
              <a:t> 및 </a:t>
            </a:r>
            <a:r>
              <a:rPr dirty="0" err="1"/>
              <a:t>알고리즘</a:t>
            </a:r>
            <a:r>
              <a:rPr dirty="0"/>
              <a:t> </a:t>
            </a:r>
            <a:r>
              <a:rPr dirty="0" err="1"/>
              <a:t>수정</a:t>
            </a:r>
            <a:endParaRPr dirty="0"/>
          </a:p>
          <a:p>
            <a:pPr marL="220578" indent="-220578">
              <a:buSzPct val="100000"/>
              <a:buChar char="•"/>
              <a:defRPr sz="2200"/>
            </a:pPr>
            <a:r>
              <a:rPr dirty="0"/>
              <a:t>QA Test</a:t>
            </a:r>
          </a:p>
        </p:txBody>
      </p:sp>
      <p:sp>
        <p:nvSpPr>
          <p:cNvPr id="121" name="Notion 정리…"/>
          <p:cNvSpPr txBox="1"/>
          <p:nvPr/>
        </p:nvSpPr>
        <p:spPr>
          <a:xfrm>
            <a:off x="11253914" y="7536115"/>
            <a:ext cx="3202276" cy="1030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220578" indent="-220578">
              <a:buSzPct val="100000"/>
              <a:buChar char="•"/>
              <a:defRPr sz="2200"/>
            </a:pPr>
            <a:r>
              <a:t>Notion 정리</a:t>
            </a:r>
          </a:p>
          <a:p>
            <a:pPr marL="220578" indent="-220578">
              <a:buSzPct val="100000"/>
              <a:buChar char="•"/>
              <a:defRPr sz="2200"/>
            </a:pPr>
            <a:r>
              <a:t>코드 분석 및 알고리즘 수정</a:t>
            </a:r>
          </a:p>
          <a:p>
            <a:pPr marL="220578" indent="-220578">
              <a:buSzPct val="100000"/>
              <a:buChar char="•"/>
              <a:defRPr sz="2200"/>
            </a:pPr>
            <a:r>
              <a:t>QA Test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75;p4" descr="Google Shape;75;p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04" y="479225"/>
            <a:ext cx="1569606" cy="666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Google Shape;76;p4" descr="Google Shape;76;p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804" y="4826627"/>
            <a:ext cx="10764240" cy="6938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81;p5" descr="Google Shape;81;p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0" y="346687"/>
            <a:ext cx="2334537" cy="84257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9" name="Google Shape;82;p5"/>
          <p:cNvGrpSpPr/>
          <p:nvPr/>
        </p:nvGrpSpPr>
        <p:grpSpPr>
          <a:xfrm>
            <a:off x="771816" y="156721"/>
            <a:ext cx="9459669" cy="10486811"/>
            <a:chOff x="0" y="0"/>
            <a:chExt cx="9459668" cy="10486810"/>
          </a:xfrm>
        </p:grpSpPr>
        <p:pic>
          <p:nvPicPr>
            <p:cNvPr id="127" name="Google Shape;83;p5" descr="Google Shape;83;p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459669" cy="104868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8" name="Google Shape;84;p5" descr="Google Shape;84;p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07646" y="2364433"/>
              <a:ext cx="4729835" cy="52434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30" name="Google Shape;85;p5" descr="Google Shape;85;p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8315" y="5133421"/>
            <a:ext cx="2934594" cy="6585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Google Shape;86;p5" descr="Google Shape;86;p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2617" y="6305138"/>
            <a:ext cx="3526181" cy="4742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4" name="Google Shape;87;p5"/>
          <p:cNvGrpSpPr/>
          <p:nvPr/>
        </p:nvGrpSpPr>
        <p:grpSpPr>
          <a:xfrm>
            <a:off x="8544193" y="179732"/>
            <a:ext cx="9459669" cy="10456130"/>
            <a:chOff x="0" y="0"/>
            <a:chExt cx="9459668" cy="10456128"/>
          </a:xfrm>
        </p:grpSpPr>
        <p:pic>
          <p:nvPicPr>
            <p:cNvPr id="132" name="Google Shape;88;p5" descr="Google Shape;88;p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-1"/>
              <a:ext cx="9459669" cy="104561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3" name="Google Shape;89;p5" descr="Google Shape;89;p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107647" y="2356761"/>
              <a:ext cx="4729835" cy="52280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35" name="Google Shape;90;p5" descr="Google Shape;90;p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30650" y="5148762"/>
            <a:ext cx="3357032" cy="6964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Google Shape;91;p5" descr="Google Shape;91;p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95779" y="6304591"/>
            <a:ext cx="3181085" cy="4588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Google Shape;92;p5" descr="Google Shape;92;p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986886" y="2979896"/>
            <a:ext cx="2059743" cy="20805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Google Shape;93;p5" descr="Google Shape;93;p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70099" y="3042280"/>
            <a:ext cx="1948560" cy="16062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98;p6" descr="Google Shape;98;p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8550" y="2210549"/>
            <a:ext cx="6745028" cy="4392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Google Shape;99;p6" descr="Google Shape;99;p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00" y="2210549"/>
            <a:ext cx="6554351" cy="4392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Google Shape;100;p6" descr="Google Shape;100;p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172" y="353189"/>
            <a:ext cx="1094319" cy="599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Google Shape;101;p6" descr="Google Shape;101;p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01" y="1208489"/>
            <a:ext cx="4230691" cy="558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Google Shape;102;p6" descr="Google Shape;102;p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7114" y="4263444"/>
            <a:ext cx="1572354" cy="655453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Google Shape;103;p6"/>
          <p:cNvSpPr txBox="1"/>
          <p:nvPr/>
        </p:nvSpPr>
        <p:spPr>
          <a:xfrm>
            <a:off x="6913939" y="7419065"/>
            <a:ext cx="4460121" cy="1292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699" tIns="45699" rIns="45699" bIns="45699">
            <a:spAutoFit/>
          </a:bodyPr>
          <a:lstStyle/>
          <a:p>
            <a:pPr marL="240631" indent="-240631">
              <a:buClr>
                <a:srgbClr val="000000"/>
              </a:buClr>
              <a:buSzPts val="2600"/>
              <a:buAutoNum type="arabicPeriod"/>
              <a:defRPr sz="2600" b="1">
                <a:latin typeface="Calibri"/>
                <a:ea typeface="Calibri"/>
                <a:cs typeface="Calibri"/>
                <a:sym typeface="Calibri"/>
              </a:defRPr>
            </a:pPr>
            <a:r>
              <a:rPr dirty="0" err="1"/>
              <a:t>기준</a:t>
            </a:r>
            <a:r>
              <a:rPr dirty="0"/>
              <a:t> </a:t>
            </a:r>
            <a:r>
              <a:rPr dirty="0" err="1"/>
              <a:t>마커</a:t>
            </a:r>
            <a:r>
              <a:rPr dirty="0"/>
              <a:t> (</a:t>
            </a:r>
            <a:r>
              <a:rPr dirty="0" err="1"/>
              <a:t>Aruco</a:t>
            </a:r>
            <a:r>
              <a:rPr dirty="0"/>
              <a:t> Maker)</a:t>
            </a:r>
            <a:endParaRPr lang="en-US" dirty="0"/>
          </a:p>
          <a:p>
            <a:pPr marL="240631" indent="-240631">
              <a:buClr>
                <a:srgbClr val="000000"/>
              </a:buClr>
              <a:buSzPts val="2600"/>
              <a:buAutoNum type="arabicPeriod"/>
              <a:defRPr sz="2600" b="1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  <a:p>
            <a:pPr marL="240631" indent="-240631">
              <a:buClr>
                <a:srgbClr val="000000"/>
              </a:buClr>
              <a:buSzPts val="2600"/>
              <a:buAutoNum type="arabicPeriod"/>
              <a:defRPr sz="2600" b="1">
                <a:latin typeface="Calibri"/>
                <a:ea typeface="Calibri"/>
                <a:cs typeface="Calibri"/>
                <a:sym typeface="Calibri"/>
              </a:defRPr>
            </a:pPr>
            <a:r>
              <a:rPr dirty="0" err="1"/>
              <a:t>상품의</a:t>
            </a:r>
            <a:r>
              <a:rPr dirty="0"/>
              <a:t> </a:t>
            </a:r>
            <a:r>
              <a:rPr dirty="0" err="1"/>
              <a:t>정면</a:t>
            </a:r>
            <a:r>
              <a:rPr dirty="0"/>
              <a:t>, </a:t>
            </a:r>
            <a:r>
              <a:rPr lang="ko-KR" altLang="en-US" dirty="0"/>
              <a:t>상</a:t>
            </a:r>
            <a:r>
              <a:rPr dirty="0"/>
              <a:t>면 </a:t>
            </a:r>
            <a:r>
              <a:rPr dirty="0" err="1"/>
              <a:t>이미지</a:t>
            </a:r>
            <a:endParaRPr dirty="0"/>
          </a:p>
        </p:txBody>
      </p:sp>
      <p:sp>
        <p:nvSpPr>
          <p:cNvPr id="146" name="Google Shape;104;p6"/>
          <p:cNvSpPr/>
          <p:nvPr/>
        </p:nvSpPr>
        <p:spPr>
          <a:xfrm>
            <a:off x="10667224" y="2838649"/>
            <a:ext cx="41040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47" name="Google Shape;105;p6"/>
          <p:cNvSpPr/>
          <p:nvPr/>
        </p:nvSpPr>
        <p:spPr>
          <a:xfrm rot="16200000">
            <a:off x="8765224" y="4667050"/>
            <a:ext cx="30630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48" name="Google Shape;106;p6"/>
          <p:cNvSpPr txBox="1"/>
          <p:nvPr/>
        </p:nvSpPr>
        <p:spPr>
          <a:xfrm>
            <a:off x="10797524" y="2344624"/>
            <a:ext cx="3692701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22.1cm</a:t>
            </a:r>
          </a:p>
        </p:txBody>
      </p:sp>
      <p:sp>
        <p:nvSpPr>
          <p:cNvPr id="149" name="Google Shape;107;p6"/>
          <p:cNvSpPr txBox="1"/>
          <p:nvPr/>
        </p:nvSpPr>
        <p:spPr>
          <a:xfrm rot="16200000">
            <a:off x="8023004" y="4405058"/>
            <a:ext cx="3692701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18.9cm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F98B33-500E-4140-BF76-79F65405D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7269690" cy="1143001"/>
          </a:xfrm>
        </p:spPr>
        <p:txBody>
          <a:bodyPr>
            <a:normAutofit/>
          </a:bodyPr>
          <a:lstStyle/>
          <a:p>
            <a:pPr algn="l"/>
            <a:r>
              <a:rPr lang="en-US" altLang="ko-KR" sz="3600" b="1" dirty="0"/>
              <a:t>Initial code</a:t>
            </a:r>
            <a:endParaRPr lang="ko-KR" altLang="en-US" sz="36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931064-90C1-349D-8475-705FBF051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356" y="564924"/>
            <a:ext cx="11227377" cy="27941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B9E89AE-0870-8262-DFB3-B78C5C29A5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277" y="3712838"/>
            <a:ext cx="14275534" cy="6299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F92C2D-5B42-DBF9-B0B2-D6B4B90DF1EA}"/>
              </a:ext>
            </a:extLst>
          </p:cNvPr>
          <p:cNvSpPr txBox="1"/>
          <p:nvPr/>
        </p:nvSpPr>
        <p:spPr>
          <a:xfrm>
            <a:off x="15588343" y="1592664"/>
            <a:ext cx="2510971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상품의 외곽선을 그리는 함수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D218BC-2697-3DC5-9A03-4BAC9C5B748E}"/>
              </a:ext>
            </a:extLst>
          </p:cNvPr>
          <p:cNvSpPr txBox="1"/>
          <p:nvPr/>
        </p:nvSpPr>
        <p:spPr>
          <a:xfrm>
            <a:off x="16522409" y="5939270"/>
            <a:ext cx="1765591" cy="18466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마커를 찾고 상품의 가로와 세로를 구하는 함수</a:t>
            </a:r>
          </a:p>
        </p:txBody>
      </p:sp>
    </p:spTree>
    <p:extLst>
      <p:ext uri="{BB962C8B-B14F-4D97-AF65-F5344CB8AC3E}">
        <p14:creationId xmlns:p14="http://schemas.microsoft.com/office/powerpoint/2010/main" val="58409483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2FA19B9B-95FD-5C3F-61FB-397C67E13E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lang="en-US" altLang="ko-KR" dirty="0"/>
              <a:t>Initial code r</a:t>
            </a:r>
            <a:r>
              <a:rPr lang="en-US" dirty="0"/>
              <a:t>esults</a:t>
            </a:r>
            <a:endParaRPr dirty="0"/>
          </a:p>
        </p:txBody>
      </p:sp>
      <p:pic>
        <p:nvPicPr>
          <p:cNvPr id="2" name="table">
            <a:extLst>
              <a:ext uri="{FF2B5EF4-FFF2-40B4-BE49-F238E27FC236}">
                <a16:creationId xmlns:a16="http://schemas.microsoft.com/office/drawing/2014/main" id="{E3B740C7-F2D8-540D-252F-A57CC579F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7752" y="2351809"/>
            <a:ext cx="11992496" cy="5583382"/>
          </a:xfrm>
          <a:prstGeom prst="rect">
            <a:avLst/>
          </a:prstGeom>
        </p:spPr>
      </p:pic>
      <p:sp>
        <p:nvSpPr>
          <p:cNvPr id="3" name="TextBox 2">
            <a:hlinkClick r:id="rId3" action="ppaction://hlinksldjump"/>
            <a:extLst>
              <a:ext uri="{FF2B5EF4-FFF2-40B4-BE49-F238E27FC236}">
                <a16:creationId xmlns:a16="http://schemas.microsoft.com/office/drawing/2014/main" id="{029A49C7-DBBB-B932-F7B4-84181ABDFFED}"/>
              </a:ext>
            </a:extLst>
          </p:cNvPr>
          <p:cNvSpPr txBox="1"/>
          <p:nvPr/>
        </p:nvSpPr>
        <p:spPr>
          <a:xfrm>
            <a:off x="8469086" y="9158513"/>
            <a:ext cx="4161064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Appendix1</a:t>
            </a:r>
            <a:endParaRPr kumimoji="0" lang="ko-KR" altLang="en-US" sz="2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117261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2FA19B9B-95FD-5C3F-61FB-397C67E13E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lang="en-US" altLang="ko-KR" dirty="0"/>
              <a:t>Initial problems</a:t>
            </a:r>
            <a:endParaRPr dirty="0"/>
          </a:p>
        </p:txBody>
      </p:sp>
      <p:graphicFrame>
        <p:nvGraphicFramePr>
          <p:cNvPr id="2" name="표 5">
            <a:extLst>
              <a:ext uri="{FF2B5EF4-FFF2-40B4-BE49-F238E27FC236}">
                <a16:creationId xmlns:a16="http://schemas.microsoft.com/office/drawing/2014/main" id="{534DAE95-2877-1642-CE24-75EED88912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203069"/>
              </p:ext>
            </p:extLst>
          </p:nvPr>
        </p:nvGraphicFramePr>
        <p:xfrm>
          <a:off x="836396" y="3216546"/>
          <a:ext cx="16615205" cy="385390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54395">
                  <a:extLst>
                    <a:ext uri="{9D8B030D-6E8A-4147-A177-3AD203B41FA5}">
                      <a16:colId xmlns:a16="http://schemas.microsoft.com/office/drawing/2014/main" val="1508548208"/>
                    </a:ext>
                  </a:extLst>
                </a:gridCol>
                <a:gridCol w="7380405">
                  <a:extLst>
                    <a:ext uri="{9D8B030D-6E8A-4147-A177-3AD203B41FA5}">
                      <a16:colId xmlns:a16="http://schemas.microsoft.com/office/drawing/2014/main" val="4232255425"/>
                    </a:ext>
                  </a:extLst>
                </a:gridCol>
                <a:gridCol w="7380405">
                  <a:extLst>
                    <a:ext uri="{9D8B030D-6E8A-4147-A177-3AD203B41FA5}">
                      <a16:colId xmlns:a16="http://schemas.microsoft.com/office/drawing/2014/main" val="2741758729"/>
                    </a:ext>
                  </a:extLst>
                </a:gridCol>
              </a:tblGrid>
              <a:tr h="553358">
                <a:tc>
                  <a:txBody>
                    <a:bodyPr/>
                    <a:lstStyle/>
                    <a:p>
                      <a:pPr algn="l" latinLnBrk="1"/>
                      <a:endParaRPr lang="ko-KR" alt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Problem</a:t>
                      </a:r>
                      <a:endParaRPr lang="ko-KR" altLang="en-US" sz="24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Solution</a:t>
                      </a:r>
                      <a:endParaRPr lang="ko-KR" altLang="en-US" sz="24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606396"/>
                  </a:ext>
                </a:extLst>
              </a:tr>
              <a:tr h="110018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Code</a:t>
                      </a:r>
                      <a:endParaRPr lang="ko-KR" altLang="en-US" sz="3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 </a:t>
                      </a:r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외곽선이 너무 많이 검출 되는 문제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Rembg</a:t>
                      </a:r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를 사용해 배경을 제거후에 </a:t>
                      </a:r>
                      <a:r>
                        <a:rPr lang="en-US" altLang="ko-KR" sz="20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adaptiveThreshold</a:t>
                      </a:r>
                      <a:r>
                        <a:rPr lang="en-US" altLang="ko-KR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값을 조정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615593"/>
                  </a:ext>
                </a:extLst>
              </a:tr>
              <a:tr h="110018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 </a:t>
                      </a:r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마커의 길이가 상품보다 길 때 상품 사이즈를 출력해주지 못하는 문제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이미지의 </a:t>
                      </a:r>
                      <a:r>
                        <a:rPr lang="en-US" altLang="ko-KR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2/3</a:t>
                      </a:r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을 잘라 왼쪽에는 상품 이미지를 </a:t>
                      </a:r>
                      <a:r>
                        <a:rPr lang="en-US" altLang="ko-KR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1/3 </a:t>
                      </a:r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오른쪽에는 마커를 두고 촬영해서 외곽선을 검출시에</a:t>
                      </a:r>
                      <a:r>
                        <a:rPr lang="en-US" altLang="ko-KR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상품만 검출하게 조정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4217657"/>
                  </a:ext>
                </a:extLst>
              </a:tr>
              <a:tr h="11001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Action</a:t>
                      </a:r>
                      <a:endParaRPr lang="ko-KR" altLang="en-US" sz="3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 </a:t>
                      </a:r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촬영시에 왜곡이 발생하는 문제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정육면체 마커를 만들어서 정면으로 촬영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1161808"/>
                  </a:ext>
                </a:extLst>
              </a:tr>
            </a:tbl>
          </a:graphicData>
        </a:graphic>
      </p:graphicFrame>
      <p:sp>
        <p:nvSpPr>
          <p:cNvPr id="7" name="TextBox 6">
            <a:hlinkClick r:id="rId2" action="ppaction://hlinksldjump"/>
            <a:extLst>
              <a:ext uri="{FF2B5EF4-FFF2-40B4-BE49-F238E27FC236}">
                <a16:creationId xmlns:a16="http://schemas.microsoft.com/office/drawing/2014/main" id="{C3BC3F79-7434-D347-8593-2FAA42B6CC95}"/>
              </a:ext>
            </a:extLst>
          </p:cNvPr>
          <p:cNvSpPr txBox="1"/>
          <p:nvPr/>
        </p:nvSpPr>
        <p:spPr>
          <a:xfrm>
            <a:off x="8469085" y="9143999"/>
            <a:ext cx="298949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Appendix2</a:t>
            </a:r>
            <a:endParaRPr kumimoji="0" lang="ko-KR" altLang="en-US" sz="2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529301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445</Words>
  <Application>Microsoft Office PowerPoint</Application>
  <PresentationFormat>사용자 지정</PresentationFormat>
  <Paragraphs>119</Paragraphs>
  <Slides>25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9" baseType="lpstr">
      <vt:lpstr>배달의민족 도현 OTF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Initial code</vt:lpstr>
      <vt:lpstr>Initial code results</vt:lpstr>
      <vt:lpstr>Initial problems</vt:lpstr>
      <vt:lpstr>Final code</vt:lpstr>
      <vt:lpstr>Final code</vt:lpstr>
      <vt:lpstr>Final code results</vt:lpstr>
      <vt:lpstr>Final code results</vt:lpstr>
      <vt:lpstr>제한조건 및 취약점</vt:lpstr>
      <vt:lpstr>보완 및 업데이트 아이디어</vt:lpstr>
      <vt:lpstr>Flask – Desktop</vt:lpstr>
      <vt:lpstr>Flask - Mobile</vt:lpstr>
      <vt:lpstr>Appendix1 – Initial code result images</vt:lpstr>
      <vt:lpstr>Appendix2 – Problem1</vt:lpstr>
      <vt:lpstr>Appendix2 – Problem2</vt:lpstr>
      <vt:lpstr>Appendix2 – Problem3</vt:lpstr>
      <vt:lpstr>Appendix3 – Final codes results 1</vt:lpstr>
      <vt:lpstr>Appendix3 – Final codes results 2</vt:lpstr>
      <vt:lpstr>Appendix4 – 촬영 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Jay</cp:lastModifiedBy>
  <cp:revision>22</cp:revision>
  <dcterms:modified xsi:type="dcterms:W3CDTF">2022-10-21T08:27:15Z</dcterms:modified>
</cp:coreProperties>
</file>